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/>
    <p:restoredTop sz="80000" autoAdjust="0"/>
  </p:normalViewPr>
  <p:slideViewPr>
    <p:cSldViewPr snapToGrid="0">
      <p:cViewPr varScale="1">
        <p:scale>
          <a:sx n="97" d="100"/>
          <a:sy n="97" d="100"/>
        </p:scale>
        <p:origin x="2784" y="1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8" d="100"/>
          <a:sy n="108" d="100"/>
        </p:scale>
        <p:origin x="4136" y="192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B693382-CD96-445D-9D3A-1E51EA55BDCF}" type="datetimeFigureOut">
              <a:rPr lang="cy-GB" noProof="0" smtClean="0"/>
              <a:t>17/08/19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98999C1-73E2-433A-9F79-BC01ABB22FEA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429258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8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42925" indent="-228600" algn="l" defTabSz="914400" rtl="0" eaLnBrk="1" latinLnBrk="0" hangingPunct="1">
      <a:spcBef>
        <a:spcPts val="800"/>
      </a:spcBef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809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Mae’r sleid hon yn cyflwyno Cam 3 y prosiect hwn: Peiriant ffermio’r dyfodol. </a:t>
            </a:r>
          </a:p>
          <a:p>
            <a:r>
              <a:rPr lang="cy-GB" dirty="0"/>
              <a:t>Mae’r ddelwedd yn dychmygu sut y gallai robotiaid gael eu defnyddio i weithio mewn tŷ gwydr yn y dyfodol. Gellir ei ddefnyddio i ddechrau trafodaeth am sut y gallai ffermio newid dros yr ugain mlynedd nesaf a pha swyddi y gallem fod angen i beiriannau eu gwneud. </a:t>
            </a:r>
          </a:p>
          <a:p>
            <a:r>
              <a:rPr lang="cy-GB" dirty="0"/>
              <a:t>Gall syniadau dynnu ar offer ffermio cyfredol, sut mae tir yn cael ei ddefnyddio yn y DU ar hyn o bryd a’r angen i wledydd fel y DU dyfu mwy o’r bwyd sydd ei angen arnom.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cy-GB" noProof="0" smtClean="0"/>
              <a:t>12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132036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Mae peiriannau syml wedi cael eu defnyddio ers miloedd o flynyddoedd.</a:t>
            </a:r>
          </a:p>
          <a:p>
            <a:r>
              <a:rPr lang="cy-GB" dirty="0"/>
              <a:t>Mae’r llun ar y chwith yn dangos ‘shadoof’, lifer ar golyn sydd yn helpu i godi dŵr o ffynnon. Mae’r lifer wedi’i phwysoli fel nad yw ond yn cymryd grym bach i wthio’r bwced i lawr y ffynnon yn wag a’r un grym bychan i’w godi yn ôl i fyny yn llawn. Mae’n colynnu fel y gall y bwced osgiliadu i un ochr i’r ffynnon. Mae’r ‘shadoof’ wedi cael ei ddefnyddio yn y Dwyrain Canol a’r Dwyrain Pell ers tua 2000 CC.</a:t>
            </a:r>
          </a:p>
          <a:p>
            <a:r>
              <a:rPr lang="cy-GB" dirty="0"/>
              <a:t>Nododd Arwr Alexandria (tua 10 OC i tu 70 OC) mai pwlïau oedd un o’r chwe pheiriant syml a ddefnyddir i godi pwysau yng Ngwlad Hynafol Groeg. Gelwir system pwli gyda blociau pwli ar y top a’r gwaelod yn floc a thac. Mae’r llun ar y dde yn dangos bloc pwli uchaf bloc a thacl ar long hwylio. Bydd bloc a thacl fel hwn yn chwarteru’r grym sydd ei angen i godi ‘r hwyl.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2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Mae’r llun hwn yn dangos rhan o focs gêr gyda gerau o wahanol faint yn cymysgu. </a:t>
            </a:r>
          </a:p>
          <a:p>
            <a:r>
              <a:rPr lang="cy-GB" dirty="0"/>
              <a:t>Mae olwynion gêr yn newid cyfeiriad a chyflymder cylchdroi siafftiau neu echelau.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34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Yn aml mae cadwyn yn ymuno â gerau.</a:t>
            </a:r>
          </a:p>
          <a:p>
            <a:r>
              <a:rPr lang="cy-GB" dirty="0"/>
              <a:t>Efallai y bydd plant yn gyfarwydd â chadwyni beic sy’n cysylltu’r pedalau a’r olwyn gadwyn â’r sbroced gefn. </a:t>
            </a:r>
          </a:p>
          <a:p>
            <a:r>
              <a:rPr lang="cy-GB" dirty="0"/>
              <a:t>Mae olwynion gêr sydd wedi’u cysylltu gan gadwyn yn cylchdroi i’r un cyfeiriad ond gallant droi ar gyflymder gwahanol yn dibynnu ar eu meintiau cymharol.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1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Mewn peiriannau, mae pwlïau yn aml yn cael eu cysylltu gan ddefnyddio gwregysau. </a:t>
            </a:r>
          </a:p>
          <a:p>
            <a:r>
              <a:rPr lang="cy-GB" dirty="0"/>
              <a:t>Mae’r ddau lun yn dangos pwlïau dwbl wedi’u cysylltu â gwregysau ‘vee’. </a:t>
            </a:r>
          </a:p>
          <a:p>
            <a:r>
              <a:rPr lang="cy-GB" dirty="0"/>
              <a:t>Mae pwlïau hefyd yn defnyddio gwregysau gwastad neu wregysau danheddog. </a:t>
            </a:r>
          </a:p>
          <a:p>
            <a:r>
              <a:rPr lang="cy-GB" dirty="0"/>
              <a:t>Mae system pwli a gwregys yn gweithio mewn ffordd debyg i systemau gêr a chadwyn. </a:t>
            </a:r>
          </a:p>
          <a:p>
            <a:r>
              <a:rPr lang="cy-GB" dirty="0"/>
              <a:t>Mae systemau pwli a gwregys yn dawelach a gallant redeg yn gyflymach na systemau gêr a chadwyn ond nid ydynt mor gryf.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3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Mae braich cloddwr fel yr un a ddangosir yn cynnwys cyfres o liferi wedi’u cysylltu gan golyn. </a:t>
            </a:r>
          </a:p>
          <a:p>
            <a:r>
              <a:rPr lang="cy-GB" dirty="0"/>
              <a:t>Mae hyrddod hydrolig pwerus yn gwthio ac yn tynnu’r liferi i symud y breichiau.</a:t>
            </a:r>
          </a:p>
          <a:p>
            <a:r>
              <a:rPr lang="cy-GB" dirty="0"/>
              <a:t>Heriwch y plant i adnabod y colynau a’r liferi ar y cloddwr.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cy-GB" noProof="0" smtClean="0"/>
              <a:t>6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184203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Esboniwch fod hyrddod hydrolig yn defnyddio olew i wthio a thynnu pistonau dur i mewn ac allan o silindrau hir. </a:t>
            </a:r>
          </a:p>
          <a:p>
            <a:r>
              <a:rPr lang="cy-GB" dirty="0"/>
              <a:t>Mae’r piston a’r silindr gyda’i gilydd yn ffurfio hwrdd hydrolig.</a:t>
            </a:r>
          </a:p>
          <a:p>
            <a:r>
              <a:rPr lang="cy-GB" dirty="0"/>
              <a:t>Mae hyrddod hydrolig yn gwthio ac yn gwthio’r liferi ym mraich y cloddwr i symud y fraich a’r bwced.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cy-GB" noProof="0" smtClean="0"/>
              <a:t>9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75354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Mae ychydig dros draean o’r DU yn laswelltir a ddefnyddir ar gyfer da byw fel gwartheg, defaid a moch. Fe’i defnyddir hefyd ar gyfer gwneud gwair i fwydo da byw yn ystod misoedd y gaeaf. Efallai bod rhywfaint o laswelltir ar lethr serth ac yn anaddas ar gyfer ffermio âr (cnwd).</a:t>
            </a:r>
          </a:p>
          <a:p>
            <a:r>
              <a:rPr lang="cy-GB" dirty="0"/>
              <a:t>Defnyddir tua thraean o dir y DU ar gyfer ffermio âr: gwenith, tatws, had rêp, betys siwgr a haidd yw pum prif gynnyrch cnwd âr y DU yn ôl eu gwerth fel yr adroddwyd gan y Sefydliad Bwyd ac Amaeth yn 2012.</a:t>
            </a:r>
          </a:p>
          <a:p>
            <a:r>
              <a:rPr lang="cy-GB" dirty="0"/>
              <a:t>Mae tua chwarter tir y DU yn cael ei ystyried yn naturiol: heb adeiladau a dim amaethyddiaeth. Mae’r tir hwn yn cynnwys ardaloedd mynyddig a rhostir.</a:t>
            </a:r>
          </a:p>
          <a:p>
            <a:r>
              <a:rPr lang="cy-GB" dirty="0"/>
              <a:t>Yn rhyfeddol, mae llai nag un rhan o ddeg o dir y DU wedi cael ei adeiladu arno (ffyrdd, rheilffyrdd ac adeiladau). Fodd bynnag, mae’n gyfarwydd iawn i bob un ohonom gan ein bod yn treulio’r rhan fwyaf o’n hamser mewn dinasoedd, trefi neu bentrefi, neu’n teithio rhyngddynt ar ffyrdd a rheilffyrdd.</a:t>
            </a:r>
          </a:p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cy-GB" noProof="0" smtClean="0"/>
              <a:t>10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80408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Mae’r ddelwedd yn dangos ardal tyfu reis yn rhanbarth Cordillera yn Ynysoedd y Philipinau. </a:t>
            </a:r>
          </a:p>
          <a:p>
            <a:r>
              <a:rPr lang="cy-GB" dirty="0"/>
              <a:t>Teraswyd y llethrau serth i wneud ardaloedd gwastad ar gyfer ffermio. </a:t>
            </a:r>
          </a:p>
          <a:p>
            <a:r>
              <a:rPr lang="cy-GB" dirty="0"/>
              <a:t>Mae’r terasau hefyd yn atal erydiad pridd ac yn casglu dŵr glaw.</a:t>
            </a:r>
          </a:p>
          <a:p>
            <a:r>
              <a:rPr lang="cy-GB" dirty="0"/>
              <a:t>Ar hyn o bryd mae’r DU yn cynhyrchu ychydig mwy na hanner y bwyd sydd ei angen arnom a gyda phoblogaeth y byd yn cynyddu, mae angen i ni wneud y defnydd gorau posibl o’n tir.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cy-GB" noProof="0" smtClean="0"/>
              <a:t>11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134396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A5B7F2-5EAD-194D-8855-9B32BD115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DDA39-1F28-9B47-85EE-C5CA52D76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B7488-5ACA-264A-A0F2-DC7A64EE80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2985"/>
            <a:ext cx="3034680" cy="455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C237B-ACBA-984E-8D77-7E55C2B52C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6" y="6309320"/>
            <a:ext cx="1717848" cy="4708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82D02-F609-A049-8C72-709C40934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98072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  <a:p>
            <a:pPr lvl="2"/>
            <a:r>
              <a:rPr lang="cy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82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VAG Rundschrift 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FontTx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14325" indent="-3143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5475" indent="-269875" algn="l" defTabSz="914400" rtl="0" eaLnBrk="1" latinLnBrk="0" hangingPunct="1">
        <a:spcBef>
          <a:spcPts val="400"/>
        </a:spcBef>
        <a:buFont typeface="System Font"/>
        <a:buChar char="–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33E71-E4BA-374F-80FB-0D10B5063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1EB5D-FAD8-D04C-BFF1-DD5461A14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814519-51D8-D04A-83AD-030C6D836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443" y="1787705"/>
            <a:ext cx="4065634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2112AF-CB6E-3940-8A39-1A9BAB8F0A3C}"/>
              </a:ext>
            </a:extLst>
          </p:cNvPr>
          <p:cNvSpPr txBox="1"/>
          <p:nvPr/>
        </p:nvSpPr>
        <p:spPr>
          <a:xfrm>
            <a:off x="5763805" y="2311684"/>
            <a:ext cx="17774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200"/>
              </a:spcBef>
            </a:pP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Glaswelltir</a:t>
            </a:r>
          </a:p>
          <a:p>
            <a:pPr>
              <a:spcBef>
                <a:spcPts val="3200"/>
              </a:spcBef>
            </a:pP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Ffermio âr</a:t>
            </a:r>
          </a:p>
          <a:p>
            <a:pPr>
              <a:spcBef>
                <a:spcPts val="3200"/>
              </a:spcBef>
            </a:pP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Naturiol</a:t>
            </a:r>
          </a:p>
          <a:p>
            <a:pPr>
              <a:spcBef>
                <a:spcPts val="3200"/>
              </a:spcBef>
            </a:pP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Adeiladu arno</a:t>
            </a:r>
          </a:p>
        </p:txBody>
      </p:sp>
    </p:spTree>
    <p:extLst>
      <p:ext uri="{BB962C8B-B14F-4D97-AF65-F5344CB8AC3E}">
        <p14:creationId xmlns:p14="http://schemas.microsoft.com/office/powerpoint/2010/main" val="281120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64268-5B97-3C47-A0C1-1522E547E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0BEAE5-5B1C-894F-9E16-D73912741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979" y="2602951"/>
            <a:ext cx="4940042" cy="30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3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E37C53-AAF4-984B-A8DE-601F00F7C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67" y="2267642"/>
            <a:ext cx="5318772" cy="3311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072CDF-00A6-914F-AE66-BA63D1B62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22AAA5-E885-D844-8B2B-BBE1C5F7C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BB870-1A90-F948-BCAD-65BFE24FE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782" y="1844824"/>
            <a:ext cx="550652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5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984E0F-010B-594D-B647-31079B43C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03720F-5B11-494E-BAC6-50EBB0C84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1844824"/>
            <a:ext cx="487627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8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6E55D-9C5B-B743-9EB4-857CFE19D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198D9C-BE9D-0449-B80C-2AB42A5CE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724" y="1916832"/>
            <a:ext cx="49685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4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BB472-F50A-BF4E-AA4C-746B804EB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80C2D-4B22-4549-9B2D-8CC268B0E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368" y="1916832"/>
            <a:ext cx="54429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3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F70AA-578D-0642-8CCC-13813803D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1A57E-82D9-5747-B4F6-079C178B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67" y="2184781"/>
            <a:ext cx="5553145" cy="32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1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5F7D9-F6D2-EC46-92DB-2168AAAB4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2F9CAF-7D96-F343-BD5F-E9308E2F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67" y="2184781"/>
            <a:ext cx="5553145" cy="326044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3EE930A-65BE-9B42-9648-AC4510EA9917}"/>
              </a:ext>
            </a:extLst>
          </p:cNvPr>
          <p:cNvSpPr/>
          <p:nvPr/>
        </p:nvSpPr>
        <p:spPr>
          <a:xfrm>
            <a:off x="2267744" y="263691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A71D81-44EA-1E40-A453-7B6732C5D0E4}"/>
              </a:ext>
            </a:extLst>
          </p:cNvPr>
          <p:cNvSpPr/>
          <p:nvPr/>
        </p:nvSpPr>
        <p:spPr>
          <a:xfrm>
            <a:off x="1979712" y="4277823"/>
            <a:ext cx="218597" cy="218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733D65-9B61-4748-B3E0-B2D90CB18047}"/>
              </a:ext>
            </a:extLst>
          </p:cNvPr>
          <p:cNvSpPr/>
          <p:nvPr/>
        </p:nvSpPr>
        <p:spPr>
          <a:xfrm>
            <a:off x="2383185" y="4202038"/>
            <a:ext cx="218597" cy="218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CA0C88-BDAE-8C4A-86F6-2275CE861537}"/>
              </a:ext>
            </a:extLst>
          </p:cNvPr>
          <p:cNvSpPr/>
          <p:nvPr/>
        </p:nvSpPr>
        <p:spPr>
          <a:xfrm>
            <a:off x="2162102" y="4580300"/>
            <a:ext cx="218597" cy="218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3BE12F-2649-D44F-8530-DA2FA88BFCC4}"/>
              </a:ext>
            </a:extLst>
          </p:cNvPr>
          <p:cNvSpPr/>
          <p:nvPr/>
        </p:nvSpPr>
        <p:spPr>
          <a:xfrm>
            <a:off x="2436884" y="4447239"/>
            <a:ext cx="218597" cy="218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0411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F7557-1400-BF4F-9156-780CA5E16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A9DAC3-B4F2-814E-8C1A-ACCE59DE5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67" y="2184781"/>
            <a:ext cx="5553145" cy="32604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5F94D4-C2DB-A14D-9013-29132D56B018}"/>
              </a:ext>
            </a:extLst>
          </p:cNvPr>
          <p:cNvCxnSpPr/>
          <p:nvPr/>
        </p:nvCxnSpPr>
        <p:spPr>
          <a:xfrm>
            <a:off x="2547606" y="2787209"/>
            <a:ext cx="2308005" cy="547662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B14965-982F-8649-BCDE-C4363068327B}"/>
              </a:ext>
            </a:extLst>
          </p:cNvPr>
          <p:cNvCxnSpPr>
            <a:cxnSpLocks/>
          </p:cNvCxnSpPr>
          <p:nvPr/>
        </p:nvCxnSpPr>
        <p:spPr>
          <a:xfrm>
            <a:off x="2185758" y="2503598"/>
            <a:ext cx="322730" cy="1706554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E3630A-9A18-FF4D-A16E-E4D6DCF21FD0}"/>
              </a:ext>
            </a:extLst>
          </p:cNvPr>
          <p:cNvCxnSpPr>
            <a:cxnSpLocks/>
          </p:cNvCxnSpPr>
          <p:nvPr/>
        </p:nvCxnSpPr>
        <p:spPr>
          <a:xfrm flipV="1">
            <a:off x="2171089" y="4322618"/>
            <a:ext cx="234712" cy="53788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21A763-AFD4-D244-8DA4-51F8678A26C9}"/>
              </a:ext>
            </a:extLst>
          </p:cNvPr>
          <p:cNvCxnSpPr>
            <a:cxnSpLocks/>
          </p:cNvCxnSpPr>
          <p:nvPr/>
        </p:nvCxnSpPr>
        <p:spPr>
          <a:xfrm>
            <a:off x="2151529" y="4444864"/>
            <a:ext cx="132026" cy="195594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61CAFF-C937-B944-A4DF-123E7512FBC1}"/>
              </a:ext>
            </a:extLst>
          </p:cNvPr>
          <p:cNvCxnSpPr>
            <a:cxnSpLocks/>
          </p:cNvCxnSpPr>
          <p:nvPr/>
        </p:nvCxnSpPr>
        <p:spPr>
          <a:xfrm flipV="1">
            <a:off x="2352013" y="4620898"/>
            <a:ext cx="146695" cy="68458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76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3F267-F5DF-784A-9291-C180D4E5A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CD19BE-9A60-5F43-A2C4-6FA4F0429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67" y="2184781"/>
            <a:ext cx="5553145" cy="326044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2163C0-9ECA-1846-9830-AA65A3AA49C3}"/>
              </a:ext>
            </a:extLst>
          </p:cNvPr>
          <p:cNvCxnSpPr/>
          <p:nvPr/>
        </p:nvCxnSpPr>
        <p:spPr>
          <a:xfrm flipH="1">
            <a:off x="3554858" y="2137024"/>
            <a:ext cx="410967" cy="472611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E633DA-5E9A-0644-9E0D-C09278499FC7}"/>
              </a:ext>
            </a:extLst>
          </p:cNvPr>
          <p:cNvCxnSpPr>
            <a:cxnSpLocks/>
          </p:cNvCxnSpPr>
          <p:nvPr/>
        </p:nvCxnSpPr>
        <p:spPr>
          <a:xfrm flipH="1">
            <a:off x="2082633" y="3613579"/>
            <a:ext cx="753035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1D910C-9E3B-664A-93EA-A0D42099D352}"/>
              </a:ext>
            </a:extLst>
          </p:cNvPr>
          <p:cNvCxnSpPr>
            <a:cxnSpLocks/>
          </p:cNvCxnSpPr>
          <p:nvPr/>
        </p:nvCxnSpPr>
        <p:spPr>
          <a:xfrm flipV="1">
            <a:off x="4212402" y="3945272"/>
            <a:ext cx="595901" cy="359596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832</Words>
  <Application>Microsoft Macintosh PowerPoint</Application>
  <PresentationFormat>On-screen Show (4:3)</PresentationFormat>
  <Paragraphs>44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System Font</vt:lpstr>
      <vt:lpstr>VAG Rundschrift 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GHFOO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Banham</dc:creator>
  <cp:lastModifiedBy>Nick Smith</cp:lastModifiedBy>
  <cp:revision>117</cp:revision>
  <cp:lastPrinted>2019-05-21T20:39:57Z</cp:lastPrinted>
  <dcterms:created xsi:type="dcterms:W3CDTF">2019-05-20T20:17:17Z</dcterms:created>
  <dcterms:modified xsi:type="dcterms:W3CDTF">2019-08-17T17:20:16Z</dcterms:modified>
</cp:coreProperties>
</file>